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1"/>
  </p:notesMasterIdLst>
  <p:sldIdLst>
    <p:sldId id="318" r:id="rId3"/>
    <p:sldId id="320" r:id="rId4"/>
    <p:sldId id="321" r:id="rId5"/>
    <p:sldId id="322" r:id="rId6"/>
    <p:sldId id="324" r:id="rId7"/>
    <p:sldId id="323" r:id="rId8"/>
    <p:sldId id="326" r:id="rId9"/>
    <p:sldId id="325"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BD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13" autoAdjust="0"/>
    <p:restoredTop sz="75168" autoAdjust="0"/>
  </p:normalViewPr>
  <p:slideViewPr>
    <p:cSldViewPr snapToGrid="0">
      <p:cViewPr varScale="1">
        <p:scale>
          <a:sx n="59" d="100"/>
          <a:sy n="59" d="100"/>
        </p:scale>
        <p:origin x="648" y="3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00" d="100"/>
          <a:sy n="100" d="100"/>
        </p:scale>
        <p:origin x="3552" y="-4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94ECF0-BC62-4327-8293-2EA0443F8D0F}" type="datetimeFigureOut">
              <a:rPr lang="ru-RU" smtClean="0"/>
              <a:t>17.02.2026</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A204D9-EAE2-4F35-AFEB-5316CEB5C218}"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3:notes"/>
          <p:cNvSpPr txBox="1">
            <a:spLocks noGrp="1"/>
          </p:cNvSpPr>
          <p:nvPr>
            <p:ph type="body" idx="1"/>
          </p:nvPr>
        </p:nvSpPr>
        <p:spPr>
          <a:xfrm>
            <a:off x="1151875" y="3079575"/>
            <a:ext cx="9215100" cy="29175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Regression is one of the most important statistical and machine learning tools. We would not be wrong to say that the journey of machine learning starts from regression. It may be defined as the parametric technique that allows us to make decisions based upon data or in other words allows us to make predictions based upon data by learning the relationship between input and output variables. Here, the output variables dependent on the input variables, are continuous-valued real numbers. In regression, the relationship between input and output variables matters and it helps us in understanding how the value of the output variable changes with the change of input variable. Regression is frequently used for prediction of prices, economics, variations, and so on.  </a:t>
            </a:r>
            <a:r>
              <a:rPr lang="en-US" sz="1800" b="1"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p>
            <a:pPr marL="0" lvl="0" indent="0" algn="l" rtl="0">
              <a:spcBef>
                <a:spcPts val="0"/>
              </a:spcBef>
              <a:spcAft>
                <a:spcPts val="0"/>
              </a:spcAft>
              <a:buNone/>
            </a:pPr>
            <a:endParaRPr dirty="0"/>
          </a:p>
        </p:txBody>
      </p:sp>
      <p:sp>
        <p:nvSpPr>
          <p:cNvPr id="58" name="Google Shape;58;p3:notes"/>
          <p:cNvSpPr>
            <a:spLocks noGrp="1" noRot="1" noChangeAspect="1"/>
          </p:cNvSpPr>
          <p:nvPr>
            <p:ph type="sldImg" idx="2"/>
          </p:nvPr>
        </p:nvSpPr>
        <p:spPr>
          <a:xfrm>
            <a:off x="1268413" y="357188"/>
            <a:ext cx="4321175" cy="24320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В этой лекции мы узнаем, как строить как однопеременный, так и многопеременный регрессор.</a:t>
            </a:r>
            <a:endParaRPr lang="ru-RU" dirty="0"/>
          </a:p>
        </p:txBody>
      </p:sp>
      <p:sp>
        <p:nvSpPr>
          <p:cNvPr id="4" name="Slide Number Placeholder 3"/>
          <p:cNvSpPr>
            <a:spLocks noGrp="1"/>
          </p:cNvSpPr>
          <p:nvPr>
            <p:ph type="sldNum" sz="quarter" idx="5"/>
          </p:nvPr>
        </p:nvSpPr>
        <p:spPr/>
        <p:txBody>
          <a:bodyPr/>
          <a:lstStyle/>
          <a:p>
            <a:fld id="{02A204D9-EAE2-4F35-AFEB-5316CEB5C218}" type="slidenum">
              <a:rPr lang="ru-RU" smtClean="0"/>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AF356-0BE3-99F6-E1B0-A2945DBEDB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5FFEFB-4BF0-FA32-24FC-6588B147A4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B41020-34FC-9DC5-124B-5121F39B8F46}"/>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6408806F-DDDA-2865-482D-913534068F29}"/>
              </a:ext>
            </a:extLst>
          </p:cNvPr>
          <p:cNvSpPr>
            <a:spLocks noGrp="1"/>
          </p:cNvSpPr>
          <p:nvPr>
            <p:ph type="sldNum" sz="quarter" idx="5"/>
          </p:nvPr>
        </p:nvSpPr>
        <p:spPr/>
        <p:txBody>
          <a:bodyPr/>
          <a:lstStyle/>
          <a:p>
            <a:fld id="{02A204D9-EAE2-4F35-AFEB-5316CEB5C218}" type="slidenum">
              <a:rPr lang="ru-RU" smtClean="0"/>
              <a:t>3</a:t>
            </a:fld>
            <a:endParaRPr lang="ru-RU"/>
          </a:p>
        </p:txBody>
      </p:sp>
    </p:spTree>
    <p:extLst>
      <p:ext uri="{BB962C8B-B14F-4D97-AF65-F5344CB8AC3E}">
        <p14:creationId xmlns:p14="http://schemas.microsoft.com/office/powerpoint/2010/main" val="2999453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0FFF1-A25F-624B-6DF4-2664886D88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296A28-7258-D625-9636-FE7C2E96A5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1C2259-ED64-86B9-319B-EE771D14A3AE}"/>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13326066-E1D7-A479-51AE-BB1A78C393C8}"/>
              </a:ext>
            </a:extLst>
          </p:cNvPr>
          <p:cNvSpPr>
            <a:spLocks noGrp="1"/>
          </p:cNvSpPr>
          <p:nvPr>
            <p:ph type="sldNum" sz="quarter" idx="5"/>
          </p:nvPr>
        </p:nvSpPr>
        <p:spPr/>
        <p:txBody>
          <a:bodyPr/>
          <a:lstStyle/>
          <a:p>
            <a:fld id="{02A204D9-EAE2-4F35-AFEB-5316CEB5C218}" type="slidenum">
              <a:rPr lang="ru-RU" smtClean="0"/>
              <a:t>4</a:t>
            </a:fld>
            <a:endParaRPr lang="ru-RU"/>
          </a:p>
        </p:txBody>
      </p:sp>
    </p:spTree>
    <p:extLst>
      <p:ext uri="{BB962C8B-B14F-4D97-AF65-F5344CB8AC3E}">
        <p14:creationId xmlns:p14="http://schemas.microsoft.com/office/powerpoint/2010/main" val="2683515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87E5E-29BF-F1D2-4AEA-B79BA5D89E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FE21FE-664B-18AE-B5ED-9891827638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F77D78-1266-72B8-A944-6AA4E014B3C2}"/>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307EBE87-3C47-F697-B9CD-CF37AC8E5F2E}"/>
              </a:ext>
            </a:extLst>
          </p:cNvPr>
          <p:cNvSpPr>
            <a:spLocks noGrp="1"/>
          </p:cNvSpPr>
          <p:nvPr>
            <p:ph type="sldNum" sz="quarter" idx="5"/>
          </p:nvPr>
        </p:nvSpPr>
        <p:spPr/>
        <p:txBody>
          <a:bodyPr/>
          <a:lstStyle/>
          <a:p>
            <a:fld id="{02A204D9-EAE2-4F35-AFEB-5316CEB5C218}" type="slidenum">
              <a:rPr lang="ru-RU" smtClean="0"/>
              <a:t>5</a:t>
            </a:fld>
            <a:endParaRPr lang="ru-RU"/>
          </a:p>
        </p:txBody>
      </p:sp>
    </p:spTree>
    <p:extLst>
      <p:ext uri="{BB962C8B-B14F-4D97-AF65-F5344CB8AC3E}">
        <p14:creationId xmlns:p14="http://schemas.microsoft.com/office/powerpoint/2010/main" val="2530516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6F465-E391-14BC-8C11-E76E20016B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4A9FC6-2725-19B1-1D53-033CDFF29A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3C80D6-77BE-5377-E348-2D4B2E2CAFF9}"/>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643020C6-8C91-49E2-F2BB-2C01B3DCFAE0}"/>
              </a:ext>
            </a:extLst>
          </p:cNvPr>
          <p:cNvSpPr>
            <a:spLocks noGrp="1"/>
          </p:cNvSpPr>
          <p:nvPr>
            <p:ph type="sldNum" sz="quarter" idx="5"/>
          </p:nvPr>
        </p:nvSpPr>
        <p:spPr/>
        <p:txBody>
          <a:bodyPr/>
          <a:lstStyle/>
          <a:p>
            <a:fld id="{02A204D9-EAE2-4F35-AFEB-5316CEB5C218}" type="slidenum">
              <a:rPr lang="ru-RU" smtClean="0"/>
              <a:t>6</a:t>
            </a:fld>
            <a:endParaRPr lang="ru-RU"/>
          </a:p>
        </p:txBody>
      </p:sp>
    </p:spTree>
    <p:extLst>
      <p:ext uri="{BB962C8B-B14F-4D97-AF65-F5344CB8AC3E}">
        <p14:creationId xmlns:p14="http://schemas.microsoft.com/office/powerpoint/2010/main" val="194006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D8A6D-4C85-0CF8-CBAA-D1B4565720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D5F64-CA5E-CEED-2ACD-D5AFE090C2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CE6E3-E4DE-0F55-1EFE-34982731B881}"/>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DD2775EC-BCDC-A332-563E-63922C7D9391}"/>
              </a:ext>
            </a:extLst>
          </p:cNvPr>
          <p:cNvSpPr>
            <a:spLocks noGrp="1"/>
          </p:cNvSpPr>
          <p:nvPr>
            <p:ph type="sldNum" sz="quarter" idx="5"/>
          </p:nvPr>
        </p:nvSpPr>
        <p:spPr/>
        <p:txBody>
          <a:bodyPr/>
          <a:lstStyle/>
          <a:p>
            <a:fld id="{02A204D9-EAE2-4F35-AFEB-5316CEB5C218}" type="slidenum">
              <a:rPr lang="ru-RU" smtClean="0"/>
              <a:t>7</a:t>
            </a:fld>
            <a:endParaRPr lang="ru-RU"/>
          </a:p>
        </p:txBody>
      </p:sp>
    </p:spTree>
    <p:extLst>
      <p:ext uri="{BB962C8B-B14F-4D97-AF65-F5344CB8AC3E}">
        <p14:creationId xmlns:p14="http://schemas.microsoft.com/office/powerpoint/2010/main" val="1680073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3D469-BBF2-A3D8-4BE6-ED7F15786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937C3E-5C26-EAB7-F55D-DC42238A0E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110C-7F14-08E5-AC92-844C9149ADB2}"/>
              </a:ext>
            </a:extLst>
          </p:cNvPr>
          <p:cNvSpPr>
            <a:spLocks noGrp="1"/>
          </p:cNvSpPr>
          <p:nvPr>
            <p:ph type="body" idx="1"/>
          </p:nvPr>
        </p:nvSpPr>
        <p:spPr/>
        <p:txBody>
          <a:bodyPr/>
          <a:lstStyle/>
          <a:p>
            <a:endParaRPr lang="ru-RU" dirty="0"/>
          </a:p>
        </p:txBody>
      </p:sp>
      <p:sp>
        <p:nvSpPr>
          <p:cNvPr id="4" name="Slide Number Placeholder 3">
            <a:extLst>
              <a:ext uri="{FF2B5EF4-FFF2-40B4-BE49-F238E27FC236}">
                <a16:creationId xmlns:a16="http://schemas.microsoft.com/office/drawing/2014/main" id="{F39B3216-16CA-684C-917E-FDBE3A63F57A}"/>
              </a:ext>
            </a:extLst>
          </p:cNvPr>
          <p:cNvSpPr>
            <a:spLocks noGrp="1"/>
          </p:cNvSpPr>
          <p:nvPr>
            <p:ph type="sldNum" sz="quarter" idx="5"/>
          </p:nvPr>
        </p:nvSpPr>
        <p:spPr/>
        <p:txBody>
          <a:bodyPr/>
          <a:lstStyle/>
          <a:p>
            <a:fld id="{02A204D9-EAE2-4F35-AFEB-5316CEB5C218}" type="slidenum">
              <a:rPr lang="ru-RU" smtClean="0"/>
              <a:t>8</a:t>
            </a:fld>
            <a:endParaRPr lang="ru-RU"/>
          </a:p>
        </p:txBody>
      </p:sp>
    </p:spTree>
    <p:extLst>
      <p:ext uri="{BB962C8B-B14F-4D97-AF65-F5344CB8AC3E}">
        <p14:creationId xmlns:p14="http://schemas.microsoft.com/office/powerpoint/2010/main" val="559223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p:cNvSpPr>
            <a:spLocks noGrp="1"/>
          </p:cNvSpPr>
          <p:nvPr>
            <p:ph type="dt" sz="half" idx="10"/>
          </p:nvPr>
        </p:nvSpPr>
        <p:spPr/>
        <p:txBody>
          <a:bodyPr/>
          <a:lstStyle/>
          <a:p>
            <a:fld id="{52647E40-0079-4623-A8D2-ED64CC8CC1AB}"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624E8B23-79E3-43FB-9FF5-CA9F85B05C7A}"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04C7A6E7-50D7-4888-81C3-9A3D3C081361}"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type="obj">
  <p:cSld name="Blank">
    <p:bg>
      <p:bgPr>
        <a:solidFill>
          <a:schemeClr val="lt1"/>
        </a:solidFill>
        <a:effectLst/>
      </p:bgPr>
    </p:bg>
    <p:spTree>
      <p:nvGrpSpPr>
        <p:cNvPr id="1" name="Shape 12"/>
        <p:cNvGrpSpPr/>
        <p:nvPr/>
      </p:nvGrpSpPr>
      <p:grpSpPr>
        <a:xfrm>
          <a:off x="0" y="0"/>
          <a:ext cx="0" cy="0"/>
          <a:chOff x="0" y="0"/>
          <a:chExt cx="0" cy="0"/>
        </a:xfrm>
      </p:grpSpPr>
      <p:sp>
        <p:nvSpPr>
          <p:cNvPr id="13" name="Google Shape;13;p7"/>
          <p:cNvSpPr/>
          <p:nvPr/>
        </p:nvSpPr>
        <p:spPr>
          <a:xfrm>
            <a:off x="6712675" y="0"/>
            <a:ext cx="5481023" cy="6854642"/>
          </a:xfrm>
          <a:custGeom>
            <a:avLst/>
            <a:gdLst/>
            <a:ahLst/>
            <a:cxnLst/>
            <a:rect l="l" t="t" r="r" b="b"/>
            <a:pathLst>
              <a:path w="5178425" h="6480175" extrusionOk="0">
                <a:moveTo>
                  <a:pt x="5177917" y="0"/>
                </a:moveTo>
                <a:lnTo>
                  <a:pt x="0" y="0"/>
                </a:lnTo>
                <a:lnTo>
                  <a:pt x="2043137" y="6479997"/>
                </a:lnTo>
                <a:lnTo>
                  <a:pt x="5177917" y="6479997"/>
                </a:lnTo>
                <a:lnTo>
                  <a:pt x="5177917" y="0"/>
                </a:lnTo>
                <a:close/>
              </a:path>
            </a:pathLst>
          </a:custGeom>
          <a:solidFill>
            <a:srgbClr val="37B446"/>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05"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 name="Google Shape;14;p7"/>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5" name="Google Shape;15;p7"/>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8E68888-6DAE-40B1-ACC3-616DF3300757}" type="datetime1">
              <a:rPr lang="ru-RU" smtClean="0"/>
              <a:t>17.02.2026</a:t>
            </a:fld>
            <a:endParaRPr dirty="0"/>
          </a:p>
        </p:txBody>
      </p:sp>
      <p:sp>
        <p:nvSpPr>
          <p:cNvPr id="16" name="Google Shape;16;p7"/>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lt1"/>
        </a:solidFill>
        <a:effectLst/>
      </p:bgPr>
    </p:bg>
    <p:spTree>
      <p:nvGrpSpPr>
        <p:cNvPr id="1" name="Shape 23"/>
        <p:cNvGrpSpPr/>
        <p:nvPr/>
      </p:nvGrpSpPr>
      <p:grpSpPr>
        <a:xfrm>
          <a:off x="0" y="0"/>
          <a:ext cx="0" cy="0"/>
          <a:chOff x="0" y="0"/>
          <a:chExt cx="0" cy="0"/>
        </a:xfrm>
      </p:grpSpPr>
      <p:sp>
        <p:nvSpPr>
          <p:cNvPr id="24" name="Google Shape;24;p9"/>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865674" y="2405210"/>
            <a:ext cx="10467373"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b="0" i="0">
                <a:solidFill>
                  <a:schemeClr val="dk1"/>
                </a:solidFill>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26" name="Google Shape;26;p9"/>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7" name="Google Shape;27;p9"/>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F36EFE1-3F68-408B-8CA0-59F6ED696B78}" type="datetime1">
              <a:rPr lang="ru-RU" smtClean="0"/>
              <a:t>17.02.2026</a:t>
            </a:fld>
            <a:endParaRPr dirty="0"/>
          </a:p>
        </p:txBody>
      </p:sp>
      <p:sp>
        <p:nvSpPr>
          <p:cNvPr id="28" name="Google Shape;28;p9"/>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9"/>
        <p:cNvGrpSpPr/>
        <p:nvPr/>
      </p:nvGrpSpPr>
      <p:grpSpPr>
        <a:xfrm>
          <a:off x="0" y="0"/>
          <a:ext cx="0" cy="0"/>
          <a:chOff x="0" y="0"/>
          <a:chExt cx="0" cy="0"/>
        </a:xfrm>
      </p:grpSpPr>
      <p:sp>
        <p:nvSpPr>
          <p:cNvPr id="30" name="Google Shape;30;p10"/>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0"/>
          <p:cNvSpPr txBox="1">
            <a:spLocks noGrp="1"/>
          </p:cNvSpPr>
          <p:nvPr>
            <p:ph type="body" idx="1"/>
          </p:nvPr>
        </p:nvSpPr>
        <p:spPr>
          <a:xfrm>
            <a:off x="609935" y="1577340"/>
            <a:ext cx="5306444"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32" name="Google Shape;32;p10"/>
          <p:cNvSpPr txBox="1">
            <a:spLocks noGrp="1"/>
          </p:cNvSpPr>
          <p:nvPr>
            <p:ph type="body" idx="2"/>
          </p:nvPr>
        </p:nvSpPr>
        <p:spPr>
          <a:xfrm>
            <a:off x="6282341" y="1577340"/>
            <a:ext cx="5306444" cy="276999"/>
          </a:xfrm>
          <a:prstGeom prst="rect">
            <a:avLst/>
          </a:prstGeom>
          <a:noFill/>
          <a:ln>
            <a:noFill/>
          </a:ln>
        </p:spPr>
        <p:txBody>
          <a:bodyPr spcFirstLastPara="1" wrap="square" lIns="0" tIns="0" rIns="0" bIns="0" anchor="t" anchorCtr="0">
            <a:spAutoFit/>
          </a:bodyPr>
          <a:lstStyle>
            <a:lvl1pPr marL="483870" lvl="0" indent="-241935" algn="l">
              <a:spcBef>
                <a:spcPts val="0"/>
              </a:spcBef>
              <a:spcAft>
                <a:spcPts val="0"/>
              </a:spcAft>
              <a:buSzPts val="1400"/>
              <a:buNone/>
              <a:defRPr/>
            </a:lvl1pPr>
            <a:lvl2pPr marL="967105" lvl="1" indent="-241935" algn="l">
              <a:spcBef>
                <a:spcPts val="0"/>
              </a:spcBef>
              <a:spcAft>
                <a:spcPts val="0"/>
              </a:spcAft>
              <a:buSzPts val="1400"/>
              <a:buNone/>
              <a:defRPr/>
            </a:lvl2pPr>
            <a:lvl3pPr marL="1450975" lvl="2" indent="-241935" algn="l">
              <a:spcBef>
                <a:spcPts val="0"/>
              </a:spcBef>
              <a:spcAft>
                <a:spcPts val="0"/>
              </a:spcAft>
              <a:buSzPts val="1400"/>
              <a:buNone/>
              <a:defRPr/>
            </a:lvl3pPr>
            <a:lvl4pPr marL="1934210" lvl="3" indent="-241935" algn="l">
              <a:spcBef>
                <a:spcPts val="0"/>
              </a:spcBef>
              <a:spcAft>
                <a:spcPts val="0"/>
              </a:spcAft>
              <a:buSzPts val="1400"/>
              <a:buNone/>
              <a:defRPr/>
            </a:lvl4pPr>
            <a:lvl5pPr marL="2418080" lvl="4" indent="-241935" algn="l">
              <a:spcBef>
                <a:spcPts val="0"/>
              </a:spcBef>
              <a:spcAft>
                <a:spcPts val="0"/>
              </a:spcAft>
              <a:buSzPts val="1400"/>
              <a:buNone/>
              <a:defRPr/>
            </a:lvl5pPr>
            <a:lvl6pPr marL="2901950" lvl="5" indent="-241935" algn="l">
              <a:spcBef>
                <a:spcPts val="0"/>
              </a:spcBef>
              <a:spcAft>
                <a:spcPts val="0"/>
              </a:spcAft>
              <a:buSzPts val="1400"/>
              <a:buNone/>
              <a:defRPr/>
            </a:lvl6pPr>
            <a:lvl7pPr marL="3385185" lvl="6" indent="-241935" algn="l">
              <a:spcBef>
                <a:spcPts val="0"/>
              </a:spcBef>
              <a:spcAft>
                <a:spcPts val="0"/>
              </a:spcAft>
              <a:buSzPts val="1400"/>
              <a:buNone/>
              <a:defRPr/>
            </a:lvl7pPr>
            <a:lvl8pPr marL="3869055" lvl="7" indent="-241935" algn="l">
              <a:spcBef>
                <a:spcPts val="0"/>
              </a:spcBef>
              <a:spcAft>
                <a:spcPts val="0"/>
              </a:spcAft>
              <a:buSzPts val="1400"/>
              <a:buNone/>
              <a:defRPr/>
            </a:lvl8pPr>
            <a:lvl9pPr marL="4352925" lvl="8" indent="-241935" algn="l">
              <a:spcBef>
                <a:spcPts val="0"/>
              </a:spcBef>
              <a:spcAft>
                <a:spcPts val="0"/>
              </a:spcAft>
              <a:buSzPts val="1400"/>
              <a:buNone/>
              <a:defRPr/>
            </a:lvl9pPr>
          </a:lstStyle>
          <a:p>
            <a:endParaRPr/>
          </a:p>
        </p:txBody>
      </p:sp>
      <p:sp>
        <p:nvSpPr>
          <p:cNvPr id="33" name="Google Shape;33;p10"/>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4" name="Google Shape;34;p10"/>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55770CB4-A034-44FD-A52D-AB7E48FA20CB}" type="datetime1">
              <a:rPr lang="ru-RU" smtClean="0"/>
              <a:t>17.02.2026</a:t>
            </a:fld>
            <a:endParaRPr dirty="0"/>
          </a:p>
        </p:txBody>
      </p:sp>
      <p:sp>
        <p:nvSpPr>
          <p:cNvPr id="35" name="Google Shape;35;p10"/>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6"/>
        <p:cNvGrpSpPr/>
        <p:nvPr/>
      </p:nvGrpSpPr>
      <p:grpSpPr>
        <a:xfrm>
          <a:off x="0" y="0"/>
          <a:ext cx="0" cy="0"/>
          <a:chOff x="0" y="0"/>
          <a:chExt cx="0" cy="0"/>
        </a:xfrm>
      </p:grpSpPr>
      <p:sp>
        <p:nvSpPr>
          <p:cNvPr id="37" name="Google Shape;37;p11"/>
          <p:cNvSpPr txBox="1">
            <a:spLocks noGrp="1"/>
          </p:cNvSpPr>
          <p:nvPr>
            <p:ph type="title"/>
          </p:nvPr>
        </p:nvSpPr>
        <p:spPr>
          <a:xfrm>
            <a:off x="865674" y="482263"/>
            <a:ext cx="10467373" cy="607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810" b="1" i="0">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1"/>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9" name="Google Shape;39;p11"/>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B02C8FFF-FCBE-42F7-B966-53572C2C2B31}" type="datetime1">
              <a:rPr lang="ru-RU" smtClean="0"/>
              <a:t>17.02.2026</a:t>
            </a:fld>
            <a:endParaRPr dirty="0"/>
          </a:p>
        </p:txBody>
      </p:sp>
      <p:sp>
        <p:nvSpPr>
          <p:cNvPr id="40" name="Google Shape;40;p11"/>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fld id="{00000000-1234-1234-1234-12341234123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6093FE19-64E9-491E-A351-E3D6814C0857}"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DCD480-C43D-405C-BAAE-B6B07BBFF3D1}" type="datetime1">
              <a:rPr lang="ru-RU" smtClean="0"/>
              <a:t>17.02.2026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p:cNvSpPr>
            <a:spLocks noGrp="1"/>
          </p:cNvSpPr>
          <p:nvPr>
            <p:ph type="dt" sz="half" idx="10"/>
          </p:nvPr>
        </p:nvSpPr>
        <p:spPr/>
        <p:txBody>
          <a:bodyPr/>
          <a:lstStyle/>
          <a:p>
            <a:fld id="{2BA07A6C-7F6C-4017-97FD-DBEF4A7698B5}"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p:cNvSpPr>
            <a:spLocks noGrp="1"/>
          </p:cNvSpPr>
          <p:nvPr>
            <p:ph type="dt" sz="half" idx="10"/>
          </p:nvPr>
        </p:nvSpPr>
        <p:spPr/>
        <p:txBody>
          <a:bodyPr/>
          <a:lstStyle/>
          <a:p>
            <a:fld id="{ECB9D17B-2189-4687-B551-35F7E5AB3F4C}" type="datetime1">
              <a:rPr lang="ru-RU" smtClean="0"/>
              <a:t>17.02.2026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Date Placeholder 2"/>
          <p:cNvSpPr>
            <a:spLocks noGrp="1"/>
          </p:cNvSpPr>
          <p:nvPr>
            <p:ph type="dt" sz="half" idx="10"/>
          </p:nvPr>
        </p:nvSpPr>
        <p:spPr/>
        <p:txBody>
          <a:bodyPr/>
          <a:lstStyle/>
          <a:p>
            <a:fld id="{7A5BDF35-3664-4FC5-B7C5-F2E1E670CCA9}" type="datetime1">
              <a:rPr lang="ru-RU" smtClean="0"/>
              <a:t>17.02.2026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9F6061-F91C-4C42-898A-7EC5F3DBDA11}" type="datetime1">
              <a:rPr lang="ru-RU" smtClean="0"/>
              <a:t>17.02.2026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DA8478-337B-4BCE-9FFF-60C7B0D48ECC}"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D92DD7-8A3B-423E-B43A-14E80FA8EB4A}" type="datetime1">
              <a:rPr lang="ru-RU" smtClean="0"/>
              <a:t>17.02.2026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D0E7B4-FE83-4DBD-8C12-306C62A7D30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558DE-1CD6-45CF-B587-7F928EA63F60}" type="datetime1">
              <a:rPr lang="ru-RU" smtClean="0"/>
              <a:t>17.02.2026</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D0E7B4-FE83-4DBD-8C12-306C62A7D30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p:nvPr/>
        </p:nvSpPr>
        <p:spPr>
          <a:xfrm>
            <a:off x="0" y="0"/>
            <a:ext cx="9037135" cy="6854642"/>
          </a:xfrm>
          <a:custGeom>
            <a:avLst/>
            <a:gdLst/>
            <a:ahLst/>
            <a:cxnLst/>
            <a:rect l="l" t="t" r="r" b="b"/>
            <a:pathLst>
              <a:path w="8538210" h="6480175" extrusionOk="0">
                <a:moveTo>
                  <a:pt x="6495084" y="0"/>
                </a:moveTo>
                <a:lnTo>
                  <a:pt x="0" y="0"/>
                </a:lnTo>
                <a:lnTo>
                  <a:pt x="0" y="6479997"/>
                </a:lnTo>
                <a:lnTo>
                  <a:pt x="8538210" y="6479997"/>
                </a:lnTo>
                <a:lnTo>
                  <a:pt x="6495084" y="0"/>
                </a:lnTo>
                <a:close/>
              </a:path>
            </a:pathLst>
          </a:custGeom>
          <a:solidFill>
            <a:srgbClr val="37B446"/>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05"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7" name="Google Shape;7;p6"/>
          <p:cNvSpPr txBox="1">
            <a:spLocks noGrp="1"/>
          </p:cNvSpPr>
          <p:nvPr>
            <p:ph type="title"/>
          </p:nvPr>
        </p:nvSpPr>
        <p:spPr>
          <a:xfrm>
            <a:off x="865674" y="482263"/>
            <a:ext cx="10467373" cy="553998"/>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3600" b="1" i="0" u="none" strike="noStrike" cap="none">
                <a:solidFill>
                  <a:schemeClr val="lt1"/>
                </a:solidFill>
                <a:latin typeface="Open Sans" panose="020B0606030504020204"/>
                <a:ea typeface="Open Sans" panose="020B0606030504020204"/>
                <a:cs typeface="Open Sans" panose="020B0606030504020204"/>
                <a:sym typeface="Open Sans" panose="020B0606030504020204"/>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6"/>
          <p:cNvSpPr txBox="1">
            <a:spLocks noGrp="1"/>
          </p:cNvSpPr>
          <p:nvPr>
            <p:ph type="body" idx="1"/>
          </p:nvPr>
        </p:nvSpPr>
        <p:spPr>
          <a:xfrm>
            <a:off x="865674" y="2405210"/>
            <a:ext cx="10467373"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2pPr>
            <a:lvl3pPr marL="1371600" marR="0" lvl="2"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3pPr>
            <a:lvl4pPr marL="1828800" marR="0" lvl="3"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4pPr>
            <a:lvl5pPr marL="2286000" marR="0" lvl="4"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5pPr>
            <a:lvl6pPr marL="2743200" marR="0" lvl="5"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6pPr>
            <a:lvl7pPr marL="3200400" marR="0" lvl="6"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7pPr>
            <a:lvl8pPr marL="3657600" marR="0" lvl="7"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8pPr>
            <a:lvl9pPr marL="4114800" marR="0" lvl="8" indent="-228600" algn="l" rtl="0">
              <a:spcBef>
                <a:spcPts val="0"/>
              </a:spcBef>
              <a:spcAft>
                <a:spcPts val="0"/>
              </a:spcAft>
              <a:buSzPts val="1400"/>
              <a:buNone/>
              <a:defRPr sz="1800" b="0" i="0" u="none" strike="noStrike" cap="none">
                <a:latin typeface="Calibri" panose="020F0502020204030204"/>
                <a:ea typeface="Calibri" panose="020F0502020204030204"/>
                <a:cs typeface="Calibri" panose="020F0502020204030204"/>
                <a:sym typeface="Calibri" panose="020F0502020204030204"/>
              </a:defRPr>
            </a:lvl9pPr>
          </a:lstStyle>
          <a:p>
            <a:endParaRPr/>
          </a:p>
        </p:txBody>
      </p:sp>
      <p:sp>
        <p:nvSpPr>
          <p:cNvPr id="9" name="Google Shape;9;p6"/>
          <p:cNvSpPr txBox="1">
            <a:spLocks noGrp="1"/>
          </p:cNvSpPr>
          <p:nvPr>
            <p:ph type="ftr" idx="11"/>
          </p:nvPr>
        </p:nvSpPr>
        <p:spPr>
          <a:xfrm>
            <a:off x="4147565" y="6377940"/>
            <a:ext cx="3903591" cy="29302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dirty="0"/>
          </a:p>
        </p:txBody>
      </p:sp>
      <p:sp>
        <p:nvSpPr>
          <p:cNvPr id="10" name="Google Shape;10;p6"/>
          <p:cNvSpPr txBox="1">
            <a:spLocks noGrp="1"/>
          </p:cNvSpPr>
          <p:nvPr>
            <p:ph type="dt" idx="10"/>
          </p:nvPr>
        </p:nvSpPr>
        <p:spPr>
          <a:xfrm>
            <a:off x="609936" y="6377940"/>
            <a:ext cx="2805705" cy="29302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905"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fld id="{C6BB3936-6FCE-466A-8A0C-D70B5A5CB83E}" type="datetime1">
              <a:rPr lang="ru-RU" smtClean="0"/>
              <a:t>17.02.2026</a:t>
            </a:fld>
            <a:endParaRPr dirty="0"/>
          </a:p>
        </p:txBody>
      </p:sp>
      <p:sp>
        <p:nvSpPr>
          <p:cNvPr id="11" name="Google Shape;11;p6"/>
          <p:cNvSpPr txBox="1">
            <a:spLocks noGrp="1"/>
          </p:cNvSpPr>
          <p:nvPr>
            <p:ph type="sldNum" idx="12"/>
          </p:nvPr>
        </p:nvSpPr>
        <p:spPr>
          <a:xfrm>
            <a:off x="8783080" y="6377940"/>
            <a:ext cx="2805705" cy="293029"/>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1pPr>
            <a:lvl2pPr marL="0" marR="0" lvl="1"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2pPr>
            <a:lvl3pPr marL="0" marR="0" lvl="2"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3pPr>
            <a:lvl4pPr marL="0" marR="0" lvl="3"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4pPr>
            <a:lvl5pPr marL="0" marR="0" lvl="4"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5pPr>
            <a:lvl6pPr marL="0" marR="0" lvl="5"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6pPr>
            <a:lvl7pPr marL="0" marR="0" lvl="6"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7pPr>
            <a:lvl8pPr marL="0" marR="0" lvl="7"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8pPr>
            <a:lvl9pPr marL="0" marR="0" lvl="8" indent="0" algn="r" rtl="0">
              <a:spcBef>
                <a:spcPts val="0"/>
              </a:spcBef>
              <a:buNone/>
              <a:defRPr sz="1905">
                <a:solidFill>
                  <a:srgbClr val="888888"/>
                </a:solidFill>
                <a:latin typeface="Calibri" panose="020F0502020204030204"/>
                <a:ea typeface="Calibri" panose="020F0502020204030204"/>
                <a:cs typeface="Calibri" panose="020F0502020204030204"/>
                <a:sym typeface="Calibri" panose="020F0502020204030204"/>
              </a:defRPr>
            </a:lvl9pPr>
          </a:lstStyle>
          <a:p>
            <a:fld id="{00000000-1234-1234-1234-123412341234}" type="slidenum">
              <a:rPr lang="en-US" smtClean="0"/>
              <a:t>‹#›</a:t>
            </a:fld>
            <a:endParaRPr lang="en-US" dirty="0"/>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8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9" name="Рисунок 8" descr="LuMaxArt FS Collection Orange0010 | Flickr - Photo Sha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6252" y="1545738"/>
            <a:ext cx="2802370" cy="2802370"/>
          </a:xfrm>
          <a:prstGeom prst="rect">
            <a:avLst/>
          </a:prstGeom>
        </p:spPr>
      </p:pic>
      <p:sp>
        <p:nvSpPr>
          <p:cNvPr id="64" name="Google Shape;64;p3"/>
          <p:cNvSpPr/>
          <p:nvPr/>
        </p:nvSpPr>
        <p:spPr>
          <a:xfrm>
            <a:off x="3731" y="6260165"/>
            <a:ext cx="7221386" cy="406375"/>
          </a:xfrm>
          <a:custGeom>
            <a:avLst/>
            <a:gdLst/>
            <a:ahLst/>
            <a:cxnLst/>
            <a:rect l="l" t="t" r="r" b="b"/>
            <a:pathLst>
              <a:path w="6826884" h="384175" extrusionOk="0">
                <a:moveTo>
                  <a:pt x="0" y="383578"/>
                </a:moveTo>
                <a:lnTo>
                  <a:pt x="6826796" y="383578"/>
                </a:lnTo>
                <a:lnTo>
                  <a:pt x="6826796" y="0"/>
                </a:lnTo>
                <a:lnTo>
                  <a:pt x="0" y="0"/>
                </a:lnTo>
                <a:lnTo>
                  <a:pt x="0" y="383578"/>
                </a:lnTo>
                <a:close/>
              </a:path>
            </a:pathLst>
          </a:custGeom>
          <a:solidFill>
            <a:srgbClr val="37B446"/>
          </a:solidFill>
          <a:ln>
            <a:noFill/>
          </a:ln>
        </p:spPr>
        <p:txBody>
          <a:bodyPr spcFirstLastPara="1" wrap="square" lIns="0" tIns="0" rIns="0" bIns="0" anchor="t" anchorCtr="0">
            <a:noAutofit/>
          </a:bodyPr>
          <a:lstStyle/>
          <a:p>
            <a:pPr defTabSz="967105">
              <a:buClr>
                <a:srgbClr val="000000"/>
              </a:buClr>
            </a:pPr>
            <a:endParaRPr sz="1905" kern="0" dirty="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 name="Пятиугольник 6"/>
          <p:cNvSpPr/>
          <p:nvPr/>
        </p:nvSpPr>
        <p:spPr>
          <a:xfrm>
            <a:off x="11326027" y="6361511"/>
            <a:ext cx="518791" cy="325862"/>
          </a:xfrm>
          <a:prstGeom prst="homePlate">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67105">
              <a:buClr>
                <a:srgbClr val="000000"/>
              </a:buClr>
            </a:pPr>
            <a:endParaRPr lang="ru-RU" sz="1480" kern="0">
              <a:solidFill>
                <a:srgbClr val="FFFFFF"/>
              </a:solidFill>
              <a:latin typeface="Arial" panose="020B0604020202020204"/>
              <a:sym typeface="Arial" panose="020B0604020202020204"/>
            </a:endParaRPr>
          </a:p>
        </p:txBody>
      </p:sp>
      <p:sp>
        <p:nvSpPr>
          <p:cNvPr id="8" name="Номер слайда 7"/>
          <p:cNvSpPr>
            <a:spLocks noGrp="1"/>
          </p:cNvSpPr>
          <p:nvPr>
            <p:ph type="sldNum" idx="12"/>
          </p:nvPr>
        </p:nvSpPr>
        <p:spPr>
          <a:xfrm>
            <a:off x="8781435" y="6377940"/>
            <a:ext cx="2803988" cy="293029"/>
          </a:xfrm>
        </p:spPr>
        <p:txBody>
          <a:bodyPr/>
          <a:lstStyle/>
          <a:p>
            <a:pPr defTabSz="967105">
              <a:buClr>
                <a:srgbClr val="000000"/>
              </a:buClr>
            </a:pPr>
            <a:fld id="{00000000-1234-1234-1234-123412341234}" type="slidenum">
              <a:rPr lang="en-US" kern="0">
                <a:solidFill>
                  <a:srgbClr val="FFFFFF"/>
                </a:solidFill>
              </a:rPr>
              <a:t>1</a:t>
            </a:fld>
            <a:endParaRPr lang="en-US" kern="0" dirty="0">
              <a:solidFill>
                <a:srgbClr val="FFFFFF"/>
              </a:solidFill>
            </a:endParaRPr>
          </a:p>
        </p:txBody>
      </p:sp>
      <p:sp>
        <p:nvSpPr>
          <p:cNvPr id="2" name="Текстовое поле 1"/>
          <p:cNvSpPr txBox="1"/>
          <p:nvPr/>
        </p:nvSpPr>
        <p:spPr>
          <a:xfrm>
            <a:off x="1075951" y="4167946"/>
            <a:ext cx="10469029" cy="1394484"/>
          </a:xfrm>
          <a:prstGeom prst="rect">
            <a:avLst/>
          </a:prstGeom>
          <a:noFill/>
        </p:spPr>
        <p:txBody>
          <a:bodyPr wrap="square" rtlCol="0">
            <a:spAutoFit/>
          </a:bodyPr>
          <a:lstStyle/>
          <a:p>
            <a:pPr defTabSz="967105">
              <a:buClr>
                <a:srgbClr val="000000"/>
              </a:buClr>
            </a:pPr>
            <a:r>
              <a:rPr lang="en-US" altLang="ru-RU" sz="4230" kern="0">
                <a:gradFill>
                  <a:gsLst>
                    <a:gs pos="0">
                      <a:srgbClr val="14CD68"/>
                    </a:gs>
                    <a:gs pos="100000">
                      <a:srgbClr val="0B6E38"/>
                    </a:gs>
                  </a:gsLst>
                  <a:lin scaled="0"/>
                </a:gradFill>
                <a:latin typeface="Arial" panose="020B0604020202020204"/>
                <a:cs typeface="Arial" panose="020B0604020202020204"/>
                <a:sym typeface="Arial" panose="020B0604020202020204"/>
              </a:rPr>
              <a:t>5</a:t>
            </a:r>
            <a:r>
              <a:rPr lang="en-US" altLang="ru-RU" sz="4230" kern="0" dirty="0">
                <a:gradFill>
                  <a:gsLst>
                    <a:gs pos="0">
                      <a:srgbClr val="14CD68"/>
                    </a:gs>
                    <a:gs pos="100000">
                      <a:srgbClr val="0B6E38"/>
                    </a:gs>
                  </a:gsLst>
                  <a:lin scaled="0"/>
                </a:gradFill>
                <a:latin typeface="Arial" panose="020B0604020202020204"/>
                <a:cs typeface="Arial" panose="020B0604020202020204"/>
                <a:sym typeface="Arial" panose="020B0604020202020204"/>
              </a:rPr>
              <a:t>:</a:t>
            </a:r>
            <a:r>
              <a:rPr lang="ru-RU" altLang="en-US" sz="4230" kern="0" dirty="0">
                <a:gradFill>
                  <a:gsLst>
                    <a:gs pos="0">
                      <a:srgbClr val="14CD68"/>
                    </a:gs>
                    <a:gs pos="100000">
                      <a:srgbClr val="0B6E38"/>
                    </a:gs>
                  </a:gsLst>
                  <a:lin scaled="0"/>
                </a:gradFill>
                <a:latin typeface="Arial" panose="020B0604020202020204"/>
                <a:cs typeface="Arial" panose="020B0604020202020204"/>
                <a:sym typeface="Arial" panose="020B0604020202020204"/>
              </a:rPr>
              <a:t>   </a:t>
            </a:r>
          </a:p>
          <a:p>
            <a:pPr defTabSz="967105">
              <a:buClr>
                <a:srgbClr val="000000"/>
              </a:buClr>
            </a:pPr>
            <a:r>
              <a:rPr lang="ru-RU" altLang="en-US" sz="4230" kern="0">
                <a:gradFill>
                  <a:gsLst>
                    <a:gs pos="0">
                      <a:srgbClr val="14CD68"/>
                    </a:gs>
                    <a:gs pos="100000">
                      <a:srgbClr val="0B6E38"/>
                    </a:gs>
                  </a:gsLst>
                  <a:lin scaled="0"/>
                </a:gradFill>
                <a:cs typeface="Arial" panose="020B0604020202020204"/>
                <a:sym typeface="Arial" panose="020B0604020202020204"/>
              </a:rPr>
              <a:t>Контролируемое обучение: регрессия</a:t>
            </a:r>
            <a:endParaRPr lang="ru-RU" altLang="en-US" sz="4230" kern="0" dirty="0">
              <a:gradFill>
                <a:gsLst>
                  <a:gs pos="0">
                    <a:srgbClr val="14CD68"/>
                  </a:gs>
                  <a:gs pos="100000">
                    <a:srgbClr val="0B6E38"/>
                  </a:gs>
                </a:gsLst>
                <a:lin scaled="0"/>
              </a:gradFill>
              <a:latin typeface="Arial" panose="020B0604020202020204"/>
              <a:cs typeface="Arial" panose="020B0604020202020204"/>
              <a:sym typeface="Arial" panose="020B0604020202020204"/>
            </a:endParaRPr>
          </a:p>
        </p:txBody>
      </p:sp>
      <p:pic>
        <p:nvPicPr>
          <p:cNvPr id="6" name="Picture 5"/>
          <p:cNvPicPr>
            <a:picLocks noChangeAspect="1"/>
          </p:cNvPicPr>
          <p:nvPr/>
        </p:nvPicPr>
        <p:blipFill>
          <a:blip r:embed="rId4"/>
          <a:stretch>
            <a:fillRect/>
          </a:stretch>
        </p:blipFill>
        <p:spPr>
          <a:xfrm>
            <a:off x="10677437" y="256844"/>
            <a:ext cx="1019526" cy="1082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0" y="6473919"/>
            <a:ext cx="6828112" cy="384081"/>
          </a:xfrm>
          <a:prstGeom prst="rect">
            <a:avLst/>
          </a:prstGeom>
        </p:spPr>
      </p:pic>
      <p:sp>
        <p:nvSpPr>
          <p:cNvPr id="10" name="TextBox 9"/>
          <p:cNvSpPr txBox="1"/>
          <p:nvPr/>
        </p:nvSpPr>
        <p:spPr>
          <a:xfrm>
            <a:off x="692386" y="117450"/>
            <a:ext cx="10685254" cy="584775"/>
          </a:xfrm>
          <a:prstGeom prst="rect">
            <a:avLst/>
          </a:prstGeom>
          <a:noFill/>
        </p:spPr>
        <p:txBody>
          <a:bodyPr wrap="square" rtlCol="0">
            <a:spAutoFit/>
          </a:bodyPr>
          <a:lstStyle/>
          <a:p>
            <a:r>
              <a:rPr lang="ru-RU" sz="3200">
                <a:solidFill>
                  <a:srgbClr val="009B4A"/>
                </a:solidFill>
                <a:ea typeface="Open Sans ExtraBold" panose="020B0606030504020204"/>
                <a:cs typeface="Open Sans ExtraBold" panose="020B0606030504020204"/>
                <a:sym typeface="+mn-ea"/>
              </a:rPr>
              <a:t>Вопрос</a:t>
            </a:r>
            <a:r>
              <a:rPr lang="en-US" altLang="ru-RU" sz="3200">
                <a:solidFill>
                  <a:srgbClr val="009B4A"/>
                </a:solidFill>
                <a:ea typeface="Open Sans ExtraBold" panose="020B0606030504020204"/>
                <a:cs typeface="Open Sans ExtraBold" panose="020B0606030504020204"/>
                <a:sym typeface="+mn-ea"/>
              </a:rPr>
              <a:t> </a:t>
            </a:r>
            <a:r>
              <a:rPr lang="en-US" altLang="ru-RU" sz="3200" dirty="0">
                <a:solidFill>
                  <a:srgbClr val="009B4A"/>
                </a:solidFill>
                <a:ea typeface="Open Sans ExtraBold" panose="020B0606030504020204"/>
                <a:cs typeface="Open Sans ExtraBold" panose="020B0606030504020204"/>
                <a:sym typeface="+mn-ea"/>
              </a:rPr>
              <a:t>1</a:t>
            </a:r>
            <a:r>
              <a:rPr lang="en-US" altLang="ru-RU" sz="3200">
                <a:solidFill>
                  <a:srgbClr val="009B4A"/>
                </a:solidFill>
                <a:ea typeface="Open Sans ExtraBold" panose="020B0606030504020204"/>
                <a:cs typeface="Open Sans ExtraBold" panose="020B0606030504020204"/>
                <a:sym typeface="+mn-ea"/>
              </a:rPr>
              <a:t>:</a:t>
            </a:r>
            <a:r>
              <a:rPr lang="ru-RU" altLang="ru-RU" sz="3200">
                <a:solidFill>
                  <a:srgbClr val="009B4A"/>
                </a:solidFill>
                <a:ea typeface="Open Sans ExtraBold" panose="020B0606030504020204"/>
                <a:cs typeface="Open Sans ExtraBold" panose="020B0606030504020204"/>
                <a:sym typeface="+mn-ea"/>
              </a:rPr>
              <a:t>    Построение регрессоров в </a:t>
            </a:r>
            <a:r>
              <a:rPr lang="en-US" altLang="ru-RU" sz="3200">
                <a:solidFill>
                  <a:srgbClr val="009B4A"/>
                </a:solidFill>
                <a:ea typeface="Open Sans ExtraBold" panose="020B0606030504020204"/>
                <a:cs typeface="Open Sans ExtraBold" panose="020B0606030504020204"/>
                <a:sym typeface="+mn-ea"/>
              </a:rPr>
              <a:t>Python</a:t>
            </a:r>
            <a:endParaRPr lang="ru-RU" sz="1600" b="1" dirty="0">
              <a:solidFill>
                <a:srgbClr val="00B050"/>
              </a:solidFill>
            </a:endParaRPr>
          </a:p>
        </p:txBody>
      </p:sp>
      <p:sp>
        <p:nvSpPr>
          <p:cNvPr id="11" name="Пятиугольник 6"/>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p:cNvSpPr>
            <a:spLocks noGrp="1"/>
          </p:cNvSpPr>
          <p:nvPr>
            <p:ph type="sldNum" sz="quarter" idx="12"/>
          </p:nvPr>
        </p:nvSpPr>
        <p:spPr/>
        <p:txBody>
          <a:bodyPr/>
          <a:lstStyle/>
          <a:p>
            <a:fld id="{FAD0E7B4-FE83-4DBD-8C12-306C62A7D307}" type="slidenum">
              <a:rPr lang="ru-RU" sz="1400" smtClean="0">
                <a:solidFill>
                  <a:schemeClr val="bg1"/>
                </a:solidFill>
              </a:rPr>
              <a:t>2</a:t>
            </a:fld>
            <a:endParaRPr lang="ru-RU" sz="1400" dirty="0">
              <a:solidFill>
                <a:schemeClr val="bg1"/>
              </a:solidFill>
            </a:endParaRPr>
          </a:p>
        </p:txBody>
      </p:sp>
      <p:sp>
        <p:nvSpPr>
          <p:cNvPr id="5" name="TextBox 4">
            <a:extLst>
              <a:ext uri="{FF2B5EF4-FFF2-40B4-BE49-F238E27FC236}">
                <a16:creationId xmlns:a16="http://schemas.microsoft.com/office/drawing/2014/main" id="{DDBE89BF-E863-24DD-D67B-302E98B9903D}"/>
              </a:ext>
            </a:extLst>
          </p:cNvPr>
          <p:cNvSpPr txBox="1"/>
          <p:nvPr/>
        </p:nvSpPr>
        <p:spPr>
          <a:xfrm>
            <a:off x="692386" y="436497"/>
            <a:ext cx="11078700" cy="6037422"/>
          </a:xfrm>
          <a:prstGeom prst="rect">
            <a:avLst/>
          </a:prstGeom>
          <a:noFill/>
        </p:spPr>
        <p:txBody>
          <a:bodyPr wrap="square" rtlCol="0">
            <a:spAutoFit/>
          </a:bodyPr>
          <a:lstStyle/>
          <a:p>
            <a:pPr marR="1996440" indent="-6350">
              <a:lnSpc>
                <a:spcPct val="156000"/>
              </a:lnSpc>
              <a:spcAft>
                <a:spcPts val="770"/>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Линейный регрессор/Регрессор с одной переменной</a:t>
            </a:r>
          </a:p>
          <a:p>
            <a:pPr marR="1996440" indent="-6350">
              <a:lnSpc>
                <a:spcPct val="156000"/>
              </a:lnSpc>
              <a:spcAft>
                <a:spcPts val="77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Давайте рассмотрим несколько обязательных пакетов:</a:t>
            </a:r>
          </a:p>
          <a:p>
            <a:pPr marR="1996440" indent="-6350">
              <a:spcAft>
                <a:spcPts val="770"/>
              </a:spcAft>
            </a:pPr>
            <a:r>
              <a:rPr lang="ru-RU" kern="100">
                <a:solidFill>
                  <a:srgbClr val="000000"/>
                </a:solidFill>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numpy</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np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715963" marR="1629410">
              <a:spcAft>
                <a:spcPts val="135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linear_model</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L="715963" marR="1629410">
              <a:spcAft>
                <a:spcPts val="135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sklearn.metrics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L="715963" marR="1629410">
              <a:spcAft>
                <a:spcPts val="135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matplotlib.pyplot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plt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нам нужно предоставить входные данные, и мы сохранили их в файле с названием linear.txt.</a:t>
            </a:r>
          </a:p>
          <a:p>
            <a:pPr marR="8255" indent="-6350" algn="just">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ProgramData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/linear.txt’ </a:t>
            </a:r>
          </a:p>
          <a:p>
            <a:pPr marL="6350" marR="62865" indent="-6350">
              <a:spcAft>
                <a:spcPts val="1910"/>
              </a:spcAft>
            </a:pPr>
            <a:r>
              <a:rPr lang="en-US" sz="1800" kern="100" dirty="0">
                <a:solidFill>
                  <a:srgbClr val="000000"/>
                </a:solidFill>
                <a:effectLst/>
                <a:highlight>
                  <a:srgbClr val="C0C0C0"/>
                </a:highlight>
                <a:latin typeface="Consolas" panose="020B0609020204030204" pitchFamily="49" charset="0"/>
                <a:ea typeface="Consolas" panose="020B0609020204030204" pitchFamily="49" charset="0"/>
                <a:cs typeface="Consolas" panose="020B0609020204030204" pitchFamily="49" charset="0"/>
              </a:rPr>
              <a:t>2,4.8,2.9,4.7,2.55,3.2,5.56,5.6,4.32,0.9,2.9,1.9,2.4,3.5,0.5,3.41,4.9,5.9,1.2,2.58,</a:t>
            </a:r>
            <a:br>
              <a:rPr lang="en-US" sz="1800" kern="100" dirty="0">
                <a:solidFill>
                  <a:srgbClr val="000000"/>
                </a:solidFill>
                <a:effectLst/>
                <a:highlight>
                  <a:srgbClr val="C0C0C0"/>
                </a:highligh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highlight>
                  <a:srgbClr val="C0C0C0"/>
                </a:highlight>
                <a:latin typeface="Consolas" panose="020B0609020204030204" pitchFamily="49" charset="0"/>
                <a:ea typeface="Consolas" panose="020B0609020204030204" pitchFamily="49" charset="0"/>
                <a:cs typeface="Consolas" panose="020B0609020204030204" pitchFamily="49" charset="0"/>
              </a:rPr>
              <a:t>3.2,5.6,5.1,1.5,4.5,1.2,2.3,6.3,2.1,2.8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Нужно загрузить эти данные с помощью функции np.loadtxt.</a:t>
            </a:r>
          </a:p>
          <a:p>
            <a:pPr marR="8255" indent="-6350" algn="just">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np.loadtxt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 delimiter=',')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spcAft>
                <a:spcPts val="191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 y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1BB29-4F2C-69A2-7E6E-F4DF9D3560F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5D9E53E1-08C6-913A-B924-D5F3BC12A247}"/>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4B649D04-3AD2-E92F-2791-D27EDF42B695}"/>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327F7ECE-10A1-1B37-353F-E4A22CDD751C}"/>
              </a:ext>
            </a:extLst>
          </p:cNvPr>
          <p:cNvSpPr>
            <a:spLocks noGrp="1"/>
          </p:cNvSpPr>
          <p:nvPr>
            <p:ph type="sldNum" sz="quarter" idx="12"/>
          </p:nvPr>
        </p:nvSpPr>
        <p:spPr/>
        <p:txBody>
          <a:bodyPr/>
          <a:lstStyle/>
          <a:p>
            <a:fld id="{FAD0E7B4-FE83-4DBD-8C12-306C62A7D307}" type="slidenum">
              <a:rPr lang="ru-RU" sz="1400" smtClean="0">
                <a:solidFill>
                  <a:schemeClr val="bg1"/>
                </a:solidFill>
              </a:rPr>
              <a:t>3</a:t>
            </a:fld>
            <a:endParaRPr lang="ru-RU" sz="1400" dirty="0">
              <a:solidFill>
                <a:schemeClr val="bg1"/>
              </a:solidFill>
            </a:endParaRPr>
          </a:p>
        </p:txBody>
      </p:sp>
      <p:sp>
        <p:nvSpPr>
          <p:cNvPr id="5" name="TextBox 4">
            <a:extLst>
              <a:ext uri="{FF2B5EF4-FFF2-40B4-BE49-F238E27FC236}">
                <a16:creationId xmlns:a16="http://schemas.microsoft.com/office/drawing/2014/main" id="{BC54AC87-328B-F922-7F96-EDBA33E10F9B}"/>
              </a:ext>
            </a:extLst>
          </p:cNvPr>
          <p:cNvSpPr txBox="1"/>
          <p:nvPr/>
        </p:nvSpPr>
        <p:spPr>
          <a:xfrm>
            <a:off x="647700" y="266158"/>
            <a:ext cx="11544300" cy="5988499"/>
          </a:xfrm>
          <a:prstGeom prst="rect">
            <a:avLst/>
          </a:prstGeom>
          <a:noFill/>
        </p:spPr>
        <p:txBody>
          <a:bodyPr wrap="square" rtlCol="0">
            <a:spAutoFit/>
          </a:bodyPr>
          <a:lstStyle/>
          <a:p>
            <a:pPr marR="1996440" indent="-6350">
              <a:lnSpc>
                <a:spcPct val="156000"/>
              </a:lnSpc>
              <a:spcAft>
                <a:spcPts val="770"/>
              </a:spcAft>
              <a:tabLst>
                <a:tab pos="11299825" algn="l"/>
              </a:tabLst>
            </a:pPr>
            <a:r>
              <a:rPr lang="ru-RU">
                <a:solidFill>
                  <a:srgbClr val="000000"/>
                </a:solidFill>
                <a:latin typeface="Verdana" panose="020B0604030504040204" pitchFamily="34" charset="0"/>
                <a:ea typeface="Verdana" panose="020B0604030504040204" pitchFamily="34" charset="0"/>
                <a:cs typeface="Verdana" panose="020B0604030504040204" pitchFamily="34" charset="0"/>
              </a:rPr>
              <a:t>Следующий шаг — обучить модель. Давайте проведём обучающие и тестовые образцы.</a:t>
            </a:r>
          </a:p>
          <a:p>
            <a:pPr marR="1996440" indent="-6350">
              <a:lnSpc>
                <a:spcPct val="156000"/>
              </a:lnSpc>
              <a:spcAft>
                <a:spcPts val="770"/>
              </a:spcAft>
              <a:tabLst>
                <a:tab pos="11299825" algn="l"/>
              </a:tabLs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int(0.6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len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pPr marL="808038" marR="1943100">
              <a:spcAft>
                <a:spcPts val="80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testing_samples = len(X) -num_training </a:t>
            </a:r>
            <a:endParaRPr lang="ru-RU" sz="1800" kern="100">
              <a:effectLst/>
              <a:latin typeface="Aptos" panose="020B0004020202020204" pitchFamily="34" charset="0"/>
              <a:ea typeface="Aptos" panose="020B0004020202020204" pitchFamily="34" charset="0"/>
              <a:cs typeface="Times New Roman" panose="02020603050405020304" pitchFamily="18" charset="0"/>
            </a:endParaRPr>
          </a:p>
          <a:p>
            <a:pPr marL="808038" marR="1244600">
              <a:spcAft>
                <a:spcPts val="80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X</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X[:</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y[:</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8038"/>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X_test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X[</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y[</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p>
          <a:p>
            <a:endPar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нам нужно создать линейный регрессорный объект.</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01688">
              <a:lnSpc>
                <a:spcPct val="110000"/>
              </a:lnSpc>
              <a:spcAft>
                <a:spcPts val="1910"/>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reg_linear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linear_model.LinearRegression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Обучаем объект с помощью обучающих образцов</a:t>
            </a:r>
            <a:r>
              <a:rPr lang="en-US" sz="1800"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r>
              <a:rPr lang="en-US" sz="1800" b="1" kern="10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01688">
              <a:lnSpc>
                <a:spcPct val="110000"/>
              </a:lnSpc>
              <a:spcAft>
                <a:spcPts val="1900"/>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reg_linear.fit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Нужно сделать прогноз на основе данных тестирования.</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y</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reg_linear.predict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id="{C4F4FF33-2E2D-EA73-DA57-27942826DE5E}"/>
              </a:ext>
            </a:extLst>
          </p:cNvPr>
          <p:cNvPicPr>
            <a:picLocks noChangeAspect="1"/>
          </p:cNvPicPr>
          <p:nvPr/>
        </p:nvPicPr>
        <p:blipFill>
          <a:blip r:embed="rId4"/>
          <a:stretch>
            <a:fillRect/>
          </a:stretch>
        </p:blipFill>
        <p:spPr>
          <a:xfrm>
            <a:off x="8051017" y="3652678"/>
            <a:ext cx="3448597" cy="2334111"/>
          </a:xfrm>
          <a:prstGeom prst="rect">
            <a:avLst/>
          </a:prstGeom>
        </p:spPr>
      </p:pic>
    </p:spTree>
    <p:extLst>
      <p:ext uri="{BB962C8B-B14F-4D97-AF65-F5344CB8AC3E}">
        <p14:creationId xmlns:p14="http://schemas.microsoft.com/office/powerpoint/2010/main" val="2248576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99E5F-A6E3-C61A-7539-372BD1BC0C76}"/>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87FF093-AF08-1DB8-8313-29D93114A00E}"/>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A2968D2D-8558-3C68-BCD0-F7C5BFEB14CE}"/>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00D47A1A-5977-9DA1-14FA-68EE466F5FF2}"/>
              </a:ext>
            </a:extLst>
          </p:cNvPr>
          <p:cNvSpPr>
            <a:spLocks noGrp="1"/>
          </p:cNvSpPr>
          <p:nvPr>
            <p:ph type="sldNum" sz="quarter" idx="12"/>
          </p:nvPr>
        </p:nvSpPr>
        <p:spPr/>
        <p:txBody>
          <a:bodyPr/>
          <a:lstStyle/>
          <a:p>
            <a:fld id="{FAD0E7B4-FE83-4DBD-8C12-306C62A7D307}" type="slidenum">
              <a:rPr lang="ru-RU" sz="1400" smtClean="0">
                <a:solidFill>
                  <a:schemeClr val="bg1"/>
                </a:solidFill>
              </a:rPr>
              <a:t>4</a:t>
            </a:fld>
            <a:endParaRPr lang="ru-RU" sz="1400" dirty="0">
              <a:solidFill>
                <a:schemeClr val="bg1"/>
              </a:solidFill>
            </a:endParaRPr>
          </a:p>
        </p:txBody>
      </p:sp>
      <p:sp>
        <p:nvSpPr>
          <p:cNvPr id="5" name="TextBox 4">
            <a:extLst>
              <a:ext uri="{FF2B5EF4-FFF2-40B4-BE49-F238E27FC236}">
                <a16:creationId xmlns:a16="http://schemas.microsoft.com/office/drawing/2014/main" id="{30C2FC49-E996-45CC-3C4B-82282C669781}"/>
              </a:ext>
            </a:extLst>
          </p:cNvPr>
          <p:cNvSpPr txBox="1"/>
          <p:nvPr/>
        </p:nvSpPr>
        <p:spPr>
          <a:xfrm>
            <a:off x="144780" y="266158"/>
            <a:ext cx="11887200" cy="6495881"/>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мы можем вычислить производительность нашей линейной регрессии следующим образом:</a:t>
            </a:r>
          </a:p>
          <a:p>
            <a:pPr marR="8255" indent="-6350" algn="just">
              <a:lnSpc>
                <a:spcPct val="112000"/>
              </a:lnSpc>
              <a:spcAft>
                <a:spcPts val="1320"/>
              </a:spcAft>
            </a:pPr>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("Performance of Linear regressor:")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57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print("Mean absolute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sm.mean_absolute_error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5725">
              <a:lnSpc>
                <a:spcPct val="110000"/>
              </a:lnSpc>
              <a:spcAft>
                <a:spcPts val="80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print("Mean squared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sm.mean_squared_error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57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print("Median absolute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sm.median_absolute_error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57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print("Explain variance score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sm.explained_variance_score</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85725">
              <a:lnSpc>
                <a:spcPct val="110000"/>
              </a:lnSpc>
              <a:spcAft>
                <a:spcPts val="241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print("R2 score =", round(sm.r2_score(</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Результаты 
</a:t>
            </a:r>
            <a:r>
              <a:rPr lang="ru-RU" kern="100">
                <a:solidFill>
                  <a:srgbClr val="000000"/>
                </a:solidFill>
                <a:latin typeface="Arial" panose="020B0604020202020204" pitchFamily="34" charset="0"/>
                <a:ea typeface="Arial" panose="020B0604020202020204" pitchFamily="34" charset="0"/>
                <a:cs typeface="Times New Roman" panose="02020603050405020304" pitchFamily="18" charset="0"/>
              </a:rPr>
              <a:t>Производительность линейного регрессора:</a:t>
            </a:r>
          </a:p>
          <a:p>
            <a:pPr indent="-6350">
              <a:lnSpc>
                <a:spcPct val="107000"/>
              </a:lnSpc>
              <a:spcAft>
                <a:spcPts val="295"/>
              </a:spcAft>
            </a:pPr>
            <a:r>
              <a:rPr lang="ru-RU" sz="1800" b="1" kern="100">
                <a:solidFill>
                  <a:srgbClr val="000000"/>
                </a:solidFill>
                <a:effectLst/>
                <a:latin typeface="Arial" panose="020B0604020202020204" pitchFamily="34" charset="0"/>
                <a:ea typeface="Consolas" panose="020B0609020204030204" pitchFamily="49" charset="0"/>
                <a:cs typeface="Times New Roman" panose="02020603050405020304" pitchFamily="18"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Mean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absolute error = 1.78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191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Mean squared error = 3.89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191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Median absolute error = 2.01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191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Explain variance score = -0.09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19125">
              <a:lnSpc>
                <a:spcPct val="110000"/>
              </a:lnSpc>
              <a:spcAft>
                <a:spcPts val="191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R2 score = -0.09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id="{BE52CB20-6DD3-22FC-DD48-8323E6B4C614}"/>
              </a:ext>
            </a:extLst>
          </p:cNvPr>
          <p:cNvPicPr>
            <a:picLocks noChangeAspect="1"/>
          </p:cNvPicPr>
          <p:nvPr/>
        </p:nvPicPr>
        <p:blipFill>
          <a:blip r:embed="rId4"/>
          <a:stretch>
            <a:fillRect/>
          </a:stretch>
        </p:blipFill>
        <p:spPr>
          <a:xfrm>
            <a:off x="6828112" y="4139741"/>
            <a:ext cx="4572396" cy="1780186"/>
          </a:xfrm>
          <a:prstGeom prst="rect">
            <a:avLst/>
          </a:prstGeom>
        </p:spPr>
      </p:pic>
    </p:spTree>
    <p:extLst>
      <p:ext uri="{BB962C8B-B14F-4D97-AF65-F5344CB8AC3E}">
        <p14:creationId xmlns:p14="http://schemas.microsoft.com/office/powerpoint/2010/main" val="3571041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0115E-B9B7-A3EA-887A-DE113614D9C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A675FA7-F4D3-5699-E581-2244794B03C4}"/>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2664D695-634F-3F07-3D01-249F84E8B1AC}"/>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5104E2ED-35D2-41BF-E4FE-FA31F3050434}"/>
              </a:ext>
            </a:extLst>
          </p:cNvPr>
          <p:cNvSpPr>
            <a:spLocks noGrp="1"/>
          </p:cNvSpPr>
          <p:nvPr>
            <p:ph type="sldNum" sz="quarter" idx="12"/>
          </p:nvPr>
        </p:nvSpPr>
        <p:spPr/>
        <p:txBody>
          <a:bodyPr/>
          <a:lstStyle/>
          <a:p>
            <a:fld id="{FAD0E7B4-FE83-4DBD-8C12-306C62A7D307}" type="slidenum">
              <a:rPr lang="ru-RU" sz="1400" smtClean="0">
                <a:solidFill>
                  <a:schemeClr val="bg1"/>
                </a:solidFill>
              </a:rPr>
              <a:t>5</a:t>
            </a:fld>
            <a:endParaRPr lang="ru-RU" sz="1400" dirty="0">
              <a:solidFill>
                <a:schemeClr val="bg1"/>
              </a:solidFill>
            </a:endParaRPr>
          </a:p>
        </p:txBody>
      </p:sp>
      <p:sp>
        <p:nvSpPr>
          <p:cNvPr id="3" name="TextBox 2">
            <a:extLst>
              <a:ext uri="{FF2B5EF4-FFF2-40B4-BE49-F238E27FC236}">
                <a16:creationId xmlns:a16="http://schemas.microsoft.com/office/drawing/2014/main" id="{D7463EF0-EC91-58A4-43F7-ADE540F5DC47}"/>
              </a:ext>
            </a:extLst>
          </p:cNvPr>
          <p:cNvSpPr txBox="1"/>
          <p:nvPr/>
        </p:nvSpPr>
        <p:spPr>
          <a:xfrm>
            <a:off x="3048000" y="194092"/>
            <a:ext cx="6096000" cy="523220"/>
          </a:xfrm>
          <a:prstGeom prst="rect">
            <a:avLst/>
          </a:prstGeom>
          <a:noFill/>
        </p:spPr>
        <p:txBody>
          <a:bodyPr wrap="square">
            <a:spAutoFit/>
          </a:bodyPr>
          <a:lstStyle/>
          <a:p>
            <a:r>
              <a:rPr lang="ru-RU" altLang="ru-RU" sz="2800">
                <a:solidFill>
                  <a:srgbClr val="009B4A"/>
                </a:solidFill>
                <a:ea typeface="Open Sans ExtraBold" panose="020B0606030504020204"/>
                <a:cs typeface="Open Sans ExtraBold" panose="020B0606030504020204"/>
                <a:sym typeface="+mn-ea"/>
              </a:rPr>
              <a:t>Вопрос </a:t>
            </a:r>
            <a:r>
              <a:rPr lang="en-US" altLang="ru-RU" sz="2800">
                <a:solidFill>
                  <a:srgbClr val="009B4A"/>
                </a:solidFill>
                <a:ea typeface="Open Sans ExtraBold" panose="020B0606030504020204"/>
                <a:cs typeface="Open Sans ExtraBold" panose="020B0606030504020204"/>
                <a:sym typeface="+mn-ea"/>
              </a:rPr>
              <a:t>2:</a:t>
            </a:r>
            <a:r>
              <a:rPr lang="ru-RU" altLang="ru-RU" sz="2800">
                <a:solidFill>
                  <a:srgbClr val="009B4A"/>
                </a:solidFill>
                <a:ea typeface="Open Sans ExtraBold" panose="020B0606030504020204"/>
                <a:cs typeface="Open Sans ExtraBold" panose="020B0606030504020204"/>
                <a:sym typeface="+mn-ea"/>
              </a:rPr>
              <a:t>    Многомерный регрессор</a:t>
            </a:r>
            <a:endParaRPr lang="ru-RU" sz="1400" b="1" dirty="0">
              <a:solidFill>
                <a:srgbClr val="00B050"/>
              </a:solidFill>
            </a:endParaRPr>
          </a:p>
        </p:txBody>
      </p:sp>
      <p:sp>
        <p:nvSpPr>
          <p:cNvPr id="2" name="TextBox 1">
            <a:extLst>
              <a:ext uri="{FF2B5EF4-FFF2-40B4-BE49-F238E27FC236}">
                <a16:creationId xmlns:a16="http://schemas.microsoft.com/office/drawing/2014/main" id="{050E3AF0-DF35-162C-AEA3-94867DA0DAB9}"/>
              </a:ext>
            </a:extLst>
          </p:cNvPr>
          <p:cNvSpPr txBox="1"/>
          <p:nvPr/>
        </p:nvSpPr>
        <p:spPr>
          <a:xfrm>
            <a:off x="205268" y="959359"/>
            <a:ext cx="11399520" cy="4979312"/>
          </a:xfrm>
          <a:prstGeom prst="rect">
            <a:avLst/>
          </a:prstGeom>
          <a:noFill/>
        </p:spPr>
        <p:txBody>
          <a:bodyPr wrap="square" rtlCol="0">
            <a:spAutoFit/>
          </a:bodyPr>
          <a:lstStyle/>
          <a:p>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Сначала давайте импортируем несколько обязательных пакетов:</a:t>
            </a:r>
          </a:p>
          <a:p>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numpy</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np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from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linear_model</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sklearn.metrics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matplotlib.pyplot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as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plt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358775"/>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from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sklearn.preprocessing</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import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PolynomialFeatures</a:t>
            </a:r>
            <a:endPar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pPr indent="358775"/>
            <a:endParaRPr lang="en-US" dirty="0">
              <a:solidFill>
                <a:srgbClr val="000000"/>
              </a:solidFill>
              <a:latin typeface="Consolas" panose="020B0609020204030204" pitchFamily="49" charset="0"/>
              <a:ea typeface="Consolas" panose="020B0609020204030204" pitchFamily="49" charset="0"/>
              <a:cs typeface="Consolas" panose="020B0609020204030204" pitchFamily="49"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нам нужно предоставить входные данные, и мы сохранили их в файле с названием linear.txt.</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ProgramData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/Mul_linear.txt'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en-US" sz="18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Мы загрузим эти данные с помощью функции np.loadtxt.</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585"/>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np.loadtxt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 delimiter=',')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192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 y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input_data</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358775"/>
            <a:endParaRPr lang="ru-RU" dirty="0"/>
          </a:p>
        </p:txBody>
      </p:sp>
      <p:pic>
        <p:nvPicPr>
          <p:cNvPr id="5" name="Рисунок 4">
            <a:extLst>
              <a:ext uri="{FF2B5EF4-FFF2-40B4-BE49-F238E27FC236}">
                <a16:creationId xmlns:a16="http://schemas.microsoft.com/office/drawing/2014/main" id="{FBB467AF-629D-FF83-EDE8-DFD416BA925B}"/>
              </a:ext>
            </a:extLst>
          </p:cNvPr>
          <p:cNvPicPr>
            <a:picLocks noChangeAspect="1"/>
          </p:cNvPicPr>
          <p:nvPr/>
        </p:nvPicPr>
        <p:blipFill>
          <a:blip r:embed="rId4"/>
          <a:stretch>
            <a:fillRect/>
          </a:stretch>
        </p:blipFill>
        <p:spPr>
          <a:xfrm>
            <a:off x="7537461" y="3902169"/>
            <a:ext cx="4572000" cy="2571750"/>
          </a:xfrm>
          <a:prstGeom prst="rect">
            <a:avLst/>
          </a:prstGeom>
        </p:spPr>
      </p:pic>
    </p:spTree>
    <p:extLst>
      <p:ext uri="{BB962C8B-B14F-4D97-AF65-F5344CB8AC3E}">
        <p14:creationId xmlns:p14="http://schemas.microsoft.com/office/powerpoint/2010/main" val="1541994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B85E1-B475-12FB-B484-28EC748476AE}"/>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4E80FDA-BFEA-4E84-232A-E5DF98B99BD0}"/>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82D6F1A7-5FDB-6549-79E0-A2BD49A1131F}"/>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B2D9401C-58A3-2D50-2179-5AA176C707B8}"/>
              </a:ext>
            </a:extLst>
          </p:cNvPr>
          <p:cNvSpPr>
            <a:spLocks noGrp="1"/>
          </p:cNvSpPr>
          <p:nvPr>
            <p:ph type="sldNum" sz="quarter" idx="12"/>
          </p:nvPr>
        </p:nvSpPr>
        <p:spPr/>
        <p:txBody>
          <a:bodyPr/>
          <a:lstStyle/>
          <a:p>
            <a:fld id="{FAD0E7B4-FE83-4DBD-8C12-306C62A7D307}" type="slidenum">
              <a:rPr lang="ru-RU" sz="1400" smtClean="0">
                <a:solidFill>
                  <a:schemeClr val="bg1"/>
                </a:solidFill>
              </a:rPr>
              <a:t>6</a:t>
            </a:fld>
            <a:endParaRPr lang="ru-RU" sz="1400" dirty="0">
              <a:solidFill>
                <a:schemeClr val="bg1"/>
              </a:solidFill>
            </a:endParaRPr>
          </a:p>
        </p:txBody>
      </p:sp>
      <p:sp>
        <p:nvSpPr>
          <p:cNvPr id="4" name="TextBox 3">
            <a:extLst>
              <a:ext uri="{FF2B5EF4-FFF2-40B4-BE49-F238E27FC236}">
                <a16:creationId xmlns:a16="http://schemas.microsoft.com/office/drawing/2014/main" id="{44E57DEA-4F53-1FAD-D052-90E2367CC9F6}"/>
              </a:ext>
            </a:extLst>
          </p:cNvPr>
          <p:cNvSpPr txBox="1"/>
          <p:nvPr/>
        </p:nvSpPr>
        <p:spPr>
          <a:xfrm>
            <a:off x="548640" y="571500"/>
            <a:ext cx="11643360" cy="4736810"/>
          </a:xfrm>
          <a:prstGeom prst="rect">
            <a:avLst/>
          </a:prstGeom>
          <a:noFill/>
        </p:spPr>
        <p:txBody>
          <a:bodyPr wrap="square" rtlCol="0">
            <a:spAutoFit/>
          </a:bodyPr>
          <a:lstStyle/>
          <a:p>
            <a:r>
              <a:rPr lang="ru-RU">
                <a:solidFill>
                  <a:srgbClr val="000000"/>
                </a:solidFill>
                <a:latin typeface="Verdana" panose="020B0604030504040204" pitchFamily="34" charset="0"/>
                <a:ea typeface="Verdana" panose="020B0604030504040204" pitchFamily="34" charset="0"/>
                <a:cs typeface="Verdana" panose="020B0604030504040204" pitchFamily="34" charset="0"/>
              </a:rPr>
              <a:t>Следующий шаг — обучить модель; Мы предоставим обучающие и тестовые образцы</a:t>
            </a:r>
          </a:p>
          <a:p>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int(0.6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len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r>
              <a:rPr lang="ru-RU" kern="100">
                <a:solidFill>
                  <a:srgbClr val="000000"/>
                </a:solidFill>
                <a:latin typeface="Consolas" panose="020B0609020204030204" pitchFamily="49" charset="0"/>
                <a:ea typeface="Consolas" panose="020B0609020204030204" pitchFamily="49"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testing</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len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(X) –</a:t>
            </a:r>
            <a:r>
              <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num_training</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br>
              <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X[:</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y[:</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31115" indent="260350">
              <a:lnSpc>
                <a:spcPct val="110000"/>
              </a:lnSpc>
              <a:spcAft>
                <a:spcPts val="1925"/>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X[</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y[</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training_samples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нам нужно создать линейный регрессорный объект.</a:t>
            </a:r>
          </a:p>
          <a:p>
            <a:pPr marR="8255" indent="-6350" algn="just">
              <a:lnSpc>
                <a:spcPct val="112000"/>
              </a:lnSpc>
              <a:spcAft>
                <a:spcPts val="1320"/>
              </a:spcAft>
            </a:pPr>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reg</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_linear_mul</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linear_model.LinearRegression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Обучайте объект с помощью обучающих образцов.</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reg</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_linear_mul.fit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наконец, нам нужно сделать предсказание </a:t>
            </a:r>
            <a:b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b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с помощью датасета для  тестирования.</a:t>
            </a:r>
          </a:p>
          <a:p>
            <a:pPr marR="8255" indent="-6350" algn="just">
              <a:lnSpc>
                <a:spcPct val="112000"/>
              </a:lnSpc>
              <a:spcAft>
                <a:spcPts val="1320"/>
              </a:spcAft>
            </a:pPr>
            <a:r>
              <a:rPr lang="en-US" sz="1800">
                <a:solidFill>
                  <a:srgbClr val="000000"/>
                </a:solidFill>
                <a:effectLst/>
                <a:latin typeface="Consolas" panose="020B0609020204030204" pitchFamily="49" charset="0"/>
                <a:ea typeface="Consolas" panose="020B0609020204030204" pitchFamily="49" charset="0"/>
                <a:cs typeface="Consolas" panose="020B0609020204030204" pitchFamily="49" charset="0"/>
              </a:rPr>
              <a:t>y</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_test_pred</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reg_linear_mul.predict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X_test</a:t>
            </a:r>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endParaRPr lang="ru-RU" dirty="0"/>
          </a:p>
        </p:txBody>
      </p:sp>
      <p:pic>
        <p:nvPicPr>
          <p:cNvPr id="6" name="Рисунок 5">
            <a:extLst>
              <a:ext uri="{FF2B5EF4-FFF2-40B4-BE49-F238E27FC236}">
                <a16:creationId xmlns:a16="http://schemas.microsoft.com/office/drawing/2014/main" id="{B14A715C-E5D2-D3FC-A56B-B4B3E7111F9D}"/>
              </a:ext>
            </a:extLst>
          </p:cNvPr>
          <p:cNvPicPr>
            <a:picLocks noChangeAspect="1"/>
          </p:cNvPicPr>
          <p:nvPr/>
        </p:nvPicPr>
        <p:blipFill>
          <a:blip r:embed="rId4"/>
          <a:stretch>
            <a:fillRect/>
          </a:stretch>
        </p:blipFill>
        <p:spPr>
          <a:xfrm>
            <a:off x="7993381" y="2536880"/>
            <a:ext cx="3977637" cy="3159913"/>
          </a:xfrm>
          <a:prstGeom prst="rect">
            <a:avLst/>
          </a:prstGeom>
        </p:spPr>
      </p:pic>
    </p:spTree>
    <p:extLst>
      <p:ext uri="{BB962C8B-B14F-4D97-AF65-F5344CB8AC3E}">
        <p14:creationId xmlns:p14="http://schemas.microsoft.com/office/powerpoint/2010/main" val="1040011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AA789-6115-2625-8CE9-1EEFBEFFE7F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1BC53E7-FD7F-4952-3B9E-048DD94E483C}"/>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F7167A46-3D86-1148-08E5-C3FF31442821}"/>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DC3010D0-F2A1-4B76-09C4-1F4997AE6BE7}"/>
              </a:ext>
            </a:extLst>
          </p:cNvPr>
          <p:cNvSpPr>
            <a:spLocks noGrp="1"/>
          </p:cNvSpPr>
          <p:nvPr>
            <p:ph type="sldNum" sz="quarter" idx="12"/>
          </p:nvPr>
        </p:nvSpPr>
        <p:spPr/>
        <p:txBody>
          <a:bodyPr/>
          <a:lstStyle/>
          <a:p>
            <a:fld id="{FAD0E7B4-FE83-4DBD-8C12-306C62A7D307}" type="slidenum">
              <a:rPr lang="ru-RU" sz="1400" smtClean="0">
                <a:solidFill>
                  <a:schemeClr val="bg1"/>
                </a:solidFill>
              </a:rPr>
              <a:t>7</a:t>
            </a:fld>
            <a:endParaRPr lang="ru-RU" sz="1400" dirty="0">
              <a:solidFill>
                <a:schemeClr val="bg1"/>
              </a:solidFill>
            </a:endParaRPr>
          </a:p>
        </p:txBody>
      </p:sp>
      <p:sp>
        <p:nvSpPr>
          <p:cNvPr id="4" name="TextBox 3">
            <a:extLst>
              <a:ext uri="{FF2B5EF4-FFF2-40B4-BE49-F238E27FC236}">
                <a16:creationId xmlns:a16="http://schemas.microsoft.com/office/drawing/2014/main" id="{07D6E82F-EB38-4323-F524-21C70BC1CB2C}"/>
              </a:ext>
            </a:extLst>
          </p:cNvPr>
          <p:cNvSpPr txBox="1"/>
          <p:nvPr/>
        </p:nvSpPr>
        <p:spPr>
          <a:xfrm>
            <a:off x="213360" y="541020"/>
            <a:ext cx="11765280" cy="5961247"/>
          </a:xfrm>
          <a:prstGeom prst="rect">
            <a:avLst/>
          </a:prstGeom>
          <a:noFill/>
        </p:spPr>
        <p:txBody>
          <a:bodyPr wrap="square" rtlCol="0">
            <a:spAutoFit/>
          </a:bodyPr>
          <a:lstStyle/>
          <a:p>
            <a:r>
              <a:rPr lang="ru-RU">
                <a:solidFill>
                  <a:srgbClr val="000000"/>
                </a:solidFill>
                <a:latin typeface="Verdana" panose="020B0604030504040204" pitchFamily="34" charset="0"/>
                <a:ea typeface="Verdana" panose="020B0604030504040204" pitchFamily="34" charset="0"/>
                <a:cs typeface="Verdana" panose="020B0604030504040204" pitchFamily="34" charset="0"/>
              </a:rPr>
              <a:t>Следующий шаг — обучить модель; Мы предоставим обучающие и тестовые образцы</a:t>
            </a:r>
          </a:p>
          <a:p>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("Performance of Linear regressor:")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176213">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print("Mean absolute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sm.mean_absolute_error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176213">
              <a:lnSpc>
                <a:spcPct val="110000"/>
              </a:lnSpc>
              <a:spcAft>
                <a:spcPts val="80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print("Mean squared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sm.mean_squared_error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176213">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print("Median absolute error =", 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sm.median_absolute_error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a:t>
            </a:r>
            <a:endPar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endParaRPr>
          </a:p>
          <a:p>
            <a:pPr marL="6350" marR="62865" indent="176213">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print("Explain variance score =", </a:t>
            </a:r>
            <a:br>
              <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br>
            <a:r>
              <a:rPr lang="ru-RU"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round(</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sm.explained_variance_score</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176213">
              <a:lnSpc>
                <a:spcPct val="110000"/>
              </a:lnSpc>
              <a:spcAft>
                <a:spcPts val="243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print("R2 score =", round(sm.r2_score(</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y_test_pred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Результаты</a:t>
            </a:r>
          </a:p>
          <a:p>
            <a:pPr indent="-6350">
              <a:lnSpc>
                <a:spcPct val="107000"/>
              </a:lnSpc>
              <a:spcAft>
                <a:spcPts val="295"/>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Производительность линейного регрессора:</a:t>
            </a:r>
          </a:p>
          <a:p>
            <a:pPr marR="8255" indent="-6350" algn="just">
              <a:lnSpc>
                <a:spcPct val="112000"/>
              </a:lnSpc>
              <a:spcAft>
                <a:spcPts val="1320"/>
              </a:spcAft>
            </a:pPr>
            <a:r>
              <a:rPr lang="ru-RU" sz="1800" kern="100">
                <a:solidFill>
                  <a:srgbClr val="000000"/>
                </a:solidFill>
                <a:effectLst/>
                <a:latin typeface="Verdana" panose="020B0604030504040204" pitchFamily="34" charset="0"/>
                <a:ea typeface="Verdana" panose="020B0604030504040204" pitchFamily="34" charset="0"/>
                <a:cs typeface="Consolas" panose="020B0609020204030204" pitchFamily="49" charset="0"/>
              </a:rPr>
              <a:t>    </a:t>
            </a: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Mean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absolute error = 0.6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3524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Mean squared error = 0.65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3524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Median absolute error = 0.41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352425">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Explain variance score = 0.34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indent="352425"/>
            <a:r>
              <a:rPr lang="en-US" sz="18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R2 score = 0.33</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sz="18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22376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06684-9AAF-0405-6037-B239D094DBC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2CF3D82-48B9-75FF-6F11-66CB0358B698}"/>
              </a:ext>
            </a:extLst>
          </p:cNvPr>
          <p:cNvPicPr>
            <a:picLocks noChangeAspect="1"/>
          </p:cNvPicPr>
          <p:nvPr/>
        </p:nvPicPr>
        <p:blipFill>
          <a:blip r:embed="rId3"/>
          <a:stretch>
            <a:fillRect/>
          </a:stretch>
        </p:blipFill>
        <p:spPr>
          <a:xfrm>
            <a:off x="0" y="6473919"/>
            <a:ext cx="6828112" cy="384081"/>
          </a:xfrm>
          <a:prstGeom prst="rect">
            <a:avLst/>
          </a:prstGeom>
        </p:spPr>
      </p:pic>
      <p:sp>
        <p:nvSpPr>
          <p:cNvPr id="11" name="Пятиугольник 6">
            <a:extLst>
              <a:ext uri="{FF2B5EF4-FFF2-40B4-BE49-F238E27FC236}">
                <a16:creationId xmlns:a16="http://schemas.microsoft.com/office/drawing/2014/main" id="{82FB059B-4F2D-1CF2-FE79-DAE4CD399E2D}"/>
              </a:ext>
            </a:extLst>
          </p:cNvPr>
          <p:cNvSpPr/>
          <p:nvPr/>
        </p:nvSpPr>
        <p:spPr>
          <a:xfrm>
            <a:off x="10980823" y="6375981"/>
            <a:ext cx="518791" cy="325862"/>
          </a:xfrm>
          <a:prstGeom prst="homePlate">
            <a:avLst/>
          </a:prstGeom>
          <a:solidFill>
            <a:srgbClr val="00B050"/>
          </a:solidFill>
          <a:ln w="25400" cap="flat" cmpd="sng" algn="ctr">
            <a:solidFill>
              <a:srgbClr val="9BBB59">
                <a:shade val="50000"/>
              </a:srgbClr>
            </a:solidFill>
            <a:prstDash val="solid"/>
          </a:ln>
          <a:effectLst/>
        </p:spPr>
        <p:txBody>
          <a:bodyPr rtlCol="0" anchor="ctr"/>
          <a:lstStyle/>
          <a:p>
            <a:pPr marL="0" marR="0" lvl="0" indent="0" algn="ctr" defTabSz="967105" eaLnBrk="1" fontAlgn="auto" latinLnBrk="0" hangingPunct="1">
              <a:lnSpc>
                <a:spcPct val="100000"/>
              </a:lnSpc>
              <a:spcBef>
                <a:spcPts val="0"/>
              </a:spcBef>
              <a:spcAft>
                <a:spcPts val="0"/>
              </a:spcAft>
              <a:buClr>
                <a:srgbClr val="000000"/>
              </a:buClr>
              <a:buSzTx/>
              <a:buFontTx/>
              <a:buNone/>
              <a:defRPr/>
            </a:pPr>
            <a:endParaRPr kumimoji="0" lang="ru-RU" sz="1480" b="0" i="0" u="none" strike="noStrike" kern="0" cap="none" spc="0" normalizeH="0" baseline="0" noProof="0">
              <a:ln>
                <a:noFill/>
              </a:ln>
              <a:solidFill>
                <a:srgbClr val="FFFFFF"/>
              </a:solidFill>
              <a:effectLst/>
              <a:uLnTx/>
              <a:uFillTx/>
              <a:latin typeface="Arial" panose="020B0604020202020204"/>
              <a:ea typeface="+mn-ea"/>
              <a:cs typeface="+mn-cs"/>
              <a:sym typeface="Arial" panose="020B0604020202020204"/>
            </a:endParaRPr>
          </a:p>
        </p:txBody>
      </p:sp>
      <p:sp>
        <p:nvSpPr>
          <p:cNvPr id="12" name="Slide Number Placeholder 11">
            <a:extLst>
              <a:ext uri="{FF2B5EF4-FFF2-40B4-BE49-F238E27FC236}">
                <a16:creationId xmlns:a16="http://schemas.microsoft.com/office/drawing/2014/main" id="{8C65DA29-55D7-6E12-CCB4-76A5BD95145E}"/>
              </a:ext>
            </a:extLst>
          </p:cNvPr>
          <p:cNvSpPr>
            <a:spLocks noGrp="1"/>
          </p:cNvSpPr>
          <p:nvPr>
            <p:ph type="sldNum" sz="quarter" idx="12"/>
          </p:nvPr>
        </p:nvSpPr>
        <p:spPr/>
        <p:txBody>
          <a:bodyPr/>
          <a:lstStyle/>
          <a:p>
            <a:fld id="{FAD0E7B4-FE83-4DBD-8C12-306C62A7D307}" type="slidenum">
              <a:rPr lang="ru-RU" sz="1400" smtClean="0">
                <a:solidFill>
                  <a:schemeClr val="bg1"/>
                </a:solidFill>
              </a:rPr>
              <a:t>8</a:t>
            </a:fld>
            <a:endParaRPr lang="ru-RU" sz="1400" dirty="0">
              <a:solidFill>
                <a:schemeClr val="bg1"/>
              </a:solidFill>
            </a:endParaRPr>
          </a:p>
        </p:txBody>
      </p:sp>
      <p:pic>
        <p:nvPicPr>
          <p:cNvPr id="2" name="Рисунок 1">
            <a:extLst>
              <a:ext uri="{FF2B5EF4-FFF2-40B4-BE49-F238E27FC236}">
                <a16:creationId xmlns:a16="http://schemas.microsoft.com/office/drawing/2014/main" id="{D8E73FBB-98A8-247E-0AC6-0EB30EB013EB}"/>
              </a:ext>
            </a:extLst>
          </p:cNvPr>
          <p:cNvPicPr>
            <a:picLocks noChangeAspect="1"/>
          </p:cNvPicPr>
          <p:nvPr/>
        </p:nvPicPr>
        <p:blipFill>
          <a:blip r:embed="rId4"/>
          <a:stretch>
            <a:fillRect/>
          </a:stretch>
        </p:blipFill>
        <p:spPr>
          <a:xfrm>
            <a:off x="7507605" y="977265"/>
            <a:ext cx="3638550" cy="2647950"/>
          </a:xfrm>
          <a:prstGeom prst="rect">
            <a:avLst/>
          </a:prstGeom>
        </p:spPr>
      </p:pic>
      <p:sp>
        <p:nvSpPr>
          <p:cNvPr id="3" name="TextBox 2">
            <a:extLst>
              <a:ext uri="{FF2B5EF4-FFF2-40B4-BE49-F238E27FC236}">
                <a16:creationId xmlns:a16="http://schemas.microsoft.com/office/drawing/2014/main" id="{ABEBA5D7-3BDF-B269-0FF4-811B32D3F204}"/>
              </a:ext>
            </a:extLst>
          </p:cNvPr>
          <p:cNvSpPr txBox="1"/>
          <p:nvPr/>
        </p:nvSpPr>
        <p:spPr>
          <a:xfrm>
            <a:off x="354847" y="327660"/>
            <a:ext cx="11186160" cy="6396238"/>
          </a:xfrm>
          <a:prstGeom prst="rect">
            <a:avLst/>
          </a:prstGeom>
          <a:noFill/>
        </p:spPr>
        <p:txBody>
          <a:bodyPr wrap="square" rtlCol="0">
            <a:spAutoFit/>
          </a:bodyPr>
          <a:lstStyle/>
          <a:p>
            <a:pPr marR="8255" indent="-6350" algn="just">
              <a:lnSpc>
                <a:spcPct val="112000"/>
              </a:lnSpc>
              <a:spcAft>
                <a:spcPts val="1320"/>
              </a:spcAft>
            </a:pPr>
            <a:r>
              <a:rPr lang="ru-RU" kern="100">
                <a:solidFill>
                  <a:srgbClr val="000000"/>
                </a:solidFill>
                <a:latin typeface="Verdana" panose="020B0604030504040204" pitchFamily="34" charset="0"/>
                <a:ea typeface="Verdana" panose="020B0604030504040204" pitchFamily="34" charset="0"/>
                <a:cs typeface="Verdana" panose="020B0604030504040204" pitchFamily="34" charset="0"/>
              </a:rPr>
              <a:t>Теперь мы создадим многочлен степени 10 и обучим регрессор. Мы предоставим примерную точку данных.</a:t>
            </a:r>
          </a:p>
          <a:p>
            <a:pPr marR="8255" indent="-6350" algn="just">
              <a:lnSpc>
                <a:spcPct val="112000"/>
              </a:lnSpc>
              <a:spcAft>
                <a:spcPts val="1320"/>
              </a:spcAft>
            </a:pPr>
            <a:r>
              <a:rPr lang="en-US" sz="1800" kern="100">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polynomial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PolynomialFeatures</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(degree=10)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585"/>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X_train_transformed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polynomial.fit_transform</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585"/>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datapoint = [[2.23, 1.35, 1.12]]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10000"/>
              </a:lnSpc>
              <a:spcAft>
                <a:spcPts val="585"/>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poly_datapoint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polynomial.fit_transform</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(datapoint)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58000"/>
              </a:lnSpc>
              <a:spcAft>
                <a:spcPts val="10"/>
              </a:spcAft>
            </a:pP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poly_linear_model</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linear_model.LinearRegression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poly_linear_model.fit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X_train_transformed</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y_train</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L="6350" marR="62865" indent="-6350">
              <a:lnSpc>
                <a:spcPct val="158000"/>
              </a:lnSpc>
              <a:spcAft>
                <a:spcPts val="1850"/>
              </a:spcAft>
            </a:pP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print("\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nLinear</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regression:\n",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reg_linear_mul.predict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(datapoint)) print("\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nPolynomial</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regression:\n", </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poly_linear_model.predict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a:t>
            </a:r>
            <a:r>
              <a:rPr lang="en-US" sz="1800" kern="100" dirty="0" err="1">
                <a:solidFill>
                  <a:srgbClr val="000000"/>
                </a:solidFill>
                <a:effectLst/>
                <a:latin typeface="Consolas" panose="020B0609020204030204" pitchFamily="49" charset="0"/>
                <a:ea typeface="Consolas" panose="020B0609020204030204" pitchFamily="49" charset="0"/>
                <a:cs typeface="Consolas" panose="020B0609020204030204" pitchFamily="49" charset="0"/>
              </a:rPr>
              <a:t>poly_datapoint</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indent="-6350">
              <a:lnSpc>
                <a:spcPct val="107000"/>
              </a:lnSpc>
              <a:spcAft>
                <a:spcPts val="295"/>
              </a:spcAft>
            </a:pPr>
            <a:r>
              <a:rPr lang="ru-RU" b="1" kern="100">
                <a:solidFill>
                  <a:srgbClr val="000000"/>
                </a:solidFill>
                <a:latin typeface="Arial" panose="020B0604020202020204" pitchFamily="34" charset="0"/>
                <a:ea typeface="Arial" panose="020B0604020202020204" pitchFamily="34" charset="0"/>
                <a:cs typeface="Times New Roman" panose="02020603050405020304" pitchFamily="18" charset="0"/>
              </a:rPr>
              <a:t>Результаты</a:t>
            </a:r>
            <a:r>
              <a:rPr lang="en-US" sz="18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endParaRPr lang="ru-RU" sz="18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indent="-6350">
              <a:lnSpc>
                <a:spcPct val="107000"/>
              </a:lnSpc>
              <a:spcAft>
                <a:spcPts val="295"/>
              </a:spcAft>
            </a:pP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en-US"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Linear regression: </a:t>
            </a:r>
            <a:r>
              <a:rPr lang="ru-RU"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[2.40170462]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pPr marR="8255" indent="-6350" algn="just">
              <a:lnSpc>
                <a:spcPct val="112000"/>
              </a:lnSpc>
              <a:spcAft>
                <a:spcPts val="1320"/>
              </a:spcAft>
            </a:pPr>
            <a:r>
              <a:rPr lang="en-US"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Polynomial regression: </a:t>
            </a:r>
            <a:r>
              <a:rPr lang="ru-RU" sz="1800" kern="1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n-US" sz="1800" kern="100" dirty="0">
                <a:solidFill>
                  <a:srgbClr val="000000"/>
                </a:solidFill>
                <a:effectLst/>
                <a:latin typeface="Consolas" panose="020B0609020204030204" pitchFamily="49" charset="0"/>
                <a:ea typeface="Consolas" panose="020B0609020204030204" pitchFamily="49" charset="0"/>
                <a:cs typeface="Consolas" panose="020B0609020204030204" pitchFamily="49" charset="0"/>
              </a:rPr>
              <a:t> [1.8697225] </a:t>
            </a:r>
            <a:endParaRPr lang="ru-R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902667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1223</Words>
  <Application>Microsoft Office PowerPoint</Application>
  <PresentationFormat>Widescreen</PresentationFormat>
  <Paragraphs>102</Paragraphs>
  <Slides>8</Slides>
  <Notes>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vt:i4>
      </vt:variant>
    </vt:vector>
  </HeadingPairs>
  <TitlesOfParts>
    <vt:vector size="18" baseType="lpstr">
      <vt:lpstr>Aptos</vt:lpstr>
      <vt:lpstr>Arial</vt:lpstr>
      <vt:lpstr>Calibri</vt:lpstr>
      <vt:lpstr>Calibri Light</vt:lpstr>
      <vt:lpstr>Consolas</vt:lpstr>
      <vt:lpstr>Open Sans</vt:lpstr>
      <vt:lpstr>Open Sans ExtraBold</vt:lpstr>
      <vt:lpstr>Verdana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Александр Ляпин</dc:creator>
  <cp:lastModifiedBy>Александр Ляпин</cp:lastModifiedBy>
  <cp:revision>20</cp:revision>
  <dcterms:created xsi:type="dcterms:W3CDTF">2024-02-08T12:18:00Z</dcterms:created>
  <dcterms:modified xsi:type="dcterms:W3CDTF">2026-02-17T11:57:31Z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C01F5EF66D3E4FE78945ED15D365EDD0_12</vt:lpwstr>
  </property>
  <property fmtid="{D5CDD505-2E9C-101B-9397-08002B2CF9AE}" pid="3" name="KSOProductBuildVer">
    <vt:lpwstr>1033-12.2.0.13431</vt:lpwstr>
  </property>
</Properties>
</file>